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305" r:id="rId2"/>
    <p:sldId id="306" r:id="rId3"/>
    <p:sldId id="308" r:id="rId4"/>
    <p:sldId id="297" r:id="rId5"/>
    <p:sldId id="301" r:id="rId6"/>
    <p:sldId id="309" r:id="rId7"/>
  </p:sldIdLst>
  <p:sldSz cx="9144000" cy="5143500" type="screen16x9"/>
  <p:notesSz cx="6858000" cy="9144000"/>
  <p:embeddedFontLst>
    <p:embeddedFont>
      <p:font typeface="Corbel" panose="020B0503020204020204" pitchFamily="34" charset="0"/>
      <p:regular r:id="rId9"/>
      <p:bold r:id="rId10"/>
      <p:italic r:id="rId11"/>
      <p:boldItalic r:id="rId12"/>
    </p:embeddedFont>
    <p:embeddedFont>
      <p:font typeface="Merriweather" panose="020B0604020202020204" charset="0"/>
      <p:regular r:id="rId13"/>
      <p:bold r:id="rId14"/>
      <p:italic r:id="rId15"/>
      <p:boldItalic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93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ampuspress.yale.edu/infantlab/media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http://campuspress.yale.edu/infantlab/media/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32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0125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8757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7" r:id="rId2"/>
    <p:sldLayoutId id="2147483660" r:id="rId3"/>
    <p:sldLayoutId id="214748366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788CB-6C6E-40F6-B54B-6A50D95DD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63840"/>
            <a:ext cx="8520600" cy="4015819"/>
          </a:xfrm>
        </p:spPr>
        <p:txBody>
          <a:bodyPr anchor="ctr"/>
          <a:lstStyle/>
          <a:p>
            <a:r>
              <a:rPr lang="en-US" dirty="0"/>
              <a:t>We will start at 9:50 on the dot. Now is a great time to ask me questions if you have any.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while we wait, please fill out the “Refresher Question” on Canvas!</a:t>
            </a:r>
          </a:p>
        </p:txBody>
      </p:sp>
    </p:spTree>
    <p:extLst>
      <p:ext uri="{BB962C8B-B14F-4D97-AF65-F5344CB8AC3E}">
        <p14:creationId xmlns:p14="http://schemas.microsoft.com/office/powerpoint/2010/main" val="928479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AB06-F2E7-4E6C-B8CF-5978F20C8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25" y="500925"/>
            <a:ext cx="3706500" cy="1179285"/>
          </a:xfrm>
        </p:spPr>
        <p:txBody>
          <a:bodyPr/>
          <a:lstStyle/>
          <a:p>
            <a:r>
              <a:rPr lang="en-US" dirty="0"/>
              <a:t>Agenda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F7DB3-FE42-48A3-A6E6-E79EB8D01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44675" y="257175"/>
            <a:ext cx="4166400" cy="4793456"/>
          </a:xfrm>
        </p:spPr>
        <p:txBody>
          <a:bodyPr/>
          <a:lstStyle/>
          <a:p>
            <a:pPr marL="146050" indent="0">
              <a:lnSpc>
                <a:spcPct val="100000"/>
              </a:lnSpc>
              <a:buNone/>
            </a:pPr>
            <a:r>
              <a:rPr lang="en-US" sz="2200" dirty="0">
                <a:latin typeface="Corbel" panose="020B0503020204020204" pitchFamily="34" charset="0"/>
              </a:rPr>
              <a:t>9:50 – 10:05</a:t>
            </a:r>
          </a:p>
          <a:p>
            <a:pPr marL="146050" indent="0">
              <a:lnSpc>
                <a:spcPct val="100000"/>
              </a:lnSpc>
              <a:buNone/>
            </a:pPr>
            <a:r>
              <a:rPr lang="en-US" sz="2200" dirty="0">
                <a:latin typeface="Corbel" panose="020B0503020204020204" pitchFamily="34" charset="0"/>
              </a:rPr>
              <a:t>- Review the Canvas refresher question</a:t>
            </a:r>
          </a:p>
          <a:p>
            <a:pPr marL="146050" indent="0">
              <a:lnSpc>
                <a:spcPct val="100000"/>
              </a:lnSpc>
              <a:buNone/>
            </a:pPr>
            <a:r>
              <a:rPr lang="en-US" sz="2200" dirty="0">
                <a:latin typeface="Corbel" panose="020B0503020204020204" pitchFamily="34" charset="0"/>
              </a:rPr>
              <a:t>- Start “Cat Factory” together</a:t>
            </a:r>
          </a:p>
          <a:p>
            <a:pPr marL="146050" indent="0">
              <a:lnSpc>
                <a:spcPct val="100000"/>
              </a:lnSpc>
              <a:buNone/>
            </a:pPr>
            <a:endParaRPr lang="en-US" sz="2200" dirty="0">
              <a:latin typeface="Corbel" panose="020B0503020204020204" pitchFamily="34" charset="0"/>
            </a:endParaRPr>
          </a:p>
          <a:p>
            <a:pPr marL="146050" indent="0">
              <a:lnSpc>
                <a:spcPct val="100000"/>
              </a:lnSpc>
              <a:buNone/>
            </a:pPr>
            <a:r>
              <a:rPr lang="en-US" sz="2200" dirty="0">
                <a:latin typeface="Corbel" panose="020B0503020204020204" pitchFamily="34" charset="0"/>
              </a:rPr>
              <a:t>10:05 – 10:40</a:t>
            </a:r>
          </a:p>
          <a:p>
            <a:pPr marL="146050" indent="0">
              <a:lnSpc>
                <a:spcPct val="100000"/>
              </a:lnSpc>
              <a:buNone/>
            </a:pPr>
            <a:r>
              <a:rPr lang="en-US" sz="2200" dirty="0">
                <a:latin typeface="Corbel" panose="020B0503020204020204" pitchFamily="34" charset="0"/>
              </a:rPr>
              <a:t>- Generating Random Data – Cat Factory</a:t>
            </a:r>
          </a:p>
          <a:p>
            <a:pPr marL="146050" indent="0">
              <a:lnSpc>
                <a:spcPct val="100000"/>
              </a:lnSpc>
              <a:buNone/>
            </a:pPr>
            <a:endParaRPr lang="en-US" sz="2200" dirty="0">
              <a:latin typeface="Corbel" panose="020B0503020204020204" pitchFamily="34" charset="0"/>
            </a:endParaRPr>
          </a:p>
          <a:p>
            <a:pPr marL="146050" indent="0">
              <a:lnSpc>
                <a:spcPct val="100000"/>
              </a:lnSpc>
              <a:buNone/>
            </a:pPr>
            <a:r>
              <a:rPr lang="en-US" sz="2200" dirty="0">
                <a:latin typeface="Corbel" panose="020B0503020204020204" pitchFamily="34" charset="0"/>
              </a:rPr>
              <a:t>10:45 – 11:00</a:t>
            </a:r>
          </a:p>
          <a:p>
            <a:pPr marL="146050" indent="0">
              <a:lnSpc>
                <a:spcPct val="100000"/>
              </a:lnSpc>
              <a:buNone/>
            </a:pPr>
            <a:r>
              <a:rPr lang="en-US" sz="2200" dirty="0">
                <a:latin typeface="Corbel" panose="020B0503020204020204" pitchFamily="34" charset="0"/>
              </a:rPr>
              <a:t>- Review the activity</a:t>
            </a:r>
          </a:p>
          <a:p>
            <a:pPr marL="146050" indent="0">
              <a:lnSpc>
                <a:spcPct val="100000"/>
              </a:lnSpc>
              <a:buNone/>
            </a:pPr>
            <a:endParaRPr lang="en-US" sz="1800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241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72BD6-269B-40DB-9E04-98D8F36B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the Refresher Question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090FDE-C3E6-49D5-B62D-5CA5E7B4E3BD}"/>
              </a:ext>
            </a:extLst>
          </p:cNvPr>
          <p:cNvSpPr txBox="1"/>
          <p:nvPr/>
        </p:nvSpPr>
        <p:spPr>
          <a:xfrm>
            <a:off x="311725" y="1419606"/>
            <a:ext cx="8375075" cy="4143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latin typeface="Corbel" panose="020B0503020204020204" pitchFamily="34" charset="0"/>
                <a:ea typeface="Roboto" panose="020B0604020202020204" charset="0"/>
              </a:rPr>
              <a:t>Other examples of probability models: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orbel" panose="020B0503020204020204" pitchFamily="34" charset="0"/>
                <a:ea typeface="Roboto" panose="020B0604020202020204" charset="0"/>
              </a:rPr>
              <a:t>Rolling a die (outcomes 1-6, each with 1/6 probability)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orbel" panose="020B0503020204020204" pitchFamily="34" charset="0"/>
                <a:ea typeface="Roboto" panose="020B0604020202020204" charset="0"/>
              </a:rPr>
              <a:t>Drawing a card from a deck (1/52 probability for each card)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orbel" panose="020B0503020204020204" pitchFamily="34" charset="0"/>
                <a:ea typeface="Roboto" panose="020B0604020202020204" charset="0"/>
              </a:rPr>
              <a:t>Weather! (Depends on the day – e.g., 36% chance of rain)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Corbel" panose="020B0503020204020204" pitchFamily="34" charset="0"/>
                <a:ea typeface="Roboto" panose="020B0604020202020204" charset="0"/>
              </a:rPr>
              <a:t>Pretty much anything – you can create a probability model based on observations. How long does security take at the airport? Who is going to win an election?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Corbel" panose="020B0503020204020204" pitchFamily="34" charset="0"/>
              <a:ea typeface="Robo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779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3ACC5-C397-4301-851A-E52D3A9A0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81" y="303217"/>
            <a:ext cx="3706500" cy="2508900"/>
          </a:xfrm>
        </p:spPr>
        <p:txBody>
          <a:bodyPr/>
          <a:lstStyle/>
          <a:p>
            <a:pPr algn="ctr"/>
            <a:r>
              <a:rPr lang="en-US" dirty="0"/>
              <a:t>Generating Data -Cat Factories!</a:t>
            </a:r>
          </a:p>
        </p:txBody>
      </p:sp>
      <p:pic>
        <p:nvPicPr>
          <p:cNvPr id="5" name="Picture 4" descr="A close up of a cat&#10;&#10;Description automatically generated">
            <a:extLst>
              <a:ext uri="{FF2B5EF4-FFF2-40B4-BE49-F238E27FC236}">
                <a16:creationId xmlns:a16="http://schemas.microsoft.com/office/drawing/2014/main" id="{15C18813-6D81-4A28-ACBA-4AFAFFBC7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21517" y="6433224"/>
            <a:ext cx="3486915" cy="2615186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CCD7C2A-1D06-46A9-AE61-721CA73A8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3519" y="303217"/>
            <a:ext cx="4166400" cy="4098600"/>
          </a:xfrm>
        </p:spPr>
        <p:txBody>
          <a:bodyPr/>
          <a:lstStyle/>
          <a:p>
            <a:r>
              <a:rPr lang="en-US" sz="2200" dirty="0">
                <a:latin typeface="Corbel" panose="020B0503020204020204" pitchFamily="34" charset="0"/>
              </a:rPr>
              <a:t>Today we are using a probability model to generate cats (among other things)</a:t>
            </a:r>
          </a:p>
          <a:p>
            <a:endParaRPr lang="en-US" sz="2200" dirty="0">
              <a:latin typeface="Corbel" panose="020B0503020204020204" pitchFamily="34" charset="0"/>
            </a:endParaRPr>
          </a:p>
          <a:p>
            <a:r>
              <a:rPr lang="en-US" sz="2200" dirty="0">
                <a:latin typeface="Corbel" panose="020B0503020204020204" pitchFamily="34" charset="0"/>
              </a:rPr>
              <a:t>What you need:</a:t>
            </a:r>
          </a:p>
          <a:p>
            <a:pPr lvl="1"/>
            <a:r>
              <a:rPr lang="en-US" sz="2000" dirty="0">
                <a:latin typeface="Corbel" panose="020B0503020204020204" pitchFamily="34" charset="0"/>
              </a:rPr>
              <a:t>Lab manual</a:t>
            </a:r>
          </a:p>
          <a:p>
            <a:pPr lvl="1"/>
            <a:r>
              <a:rPr lang="en-US" sz="2000" dirty="0" err="1">
                <a:latin typeface="Corbel" panose="020B0503020204020204" pitchFamily="34" charset="0"/>
              </a:rPr>
              <a:t>TinkerPlots</a:t>
            </a:r>
            <a:endParaRPr lang="en-US" sz="2000" dirty="0">
              <a:latin typeface="Corbel" panose="020B0503020204020204" pitchFamily="34" charset="0"/>
            </a:endParaRPr>
          </a:p>
          <a:p>
            <a:pPr lvl="1"/>
            <a:r>
              <a:rPr lang="en-US" sz="2000" dirty="0">
                <a:latin typeface="Corbel" panose="020B0503020204020204" pitchFamily="34" charset="0"/>
              </a:rPr>
              <a:t>Simulating Data.tp</a:t>
            </a:r>
          </a:p>
          <a:p>
            <a:pPr lvl="1"/>
            <a:r>
              <a:rPr lang="en-US" sz="2000" dirty="0">
                <a:latin typeface="Corbel" panose="020B0503020204020204" pitchFamily="34" charset="0"/>
              </a:rPr>
              <a:t>Female-cat-names.tp</a:t>
            </a:r>
          </a:p>
          <a:p>
            <a:endParaRPr lang="en-US" sz="2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51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1.7284E-6 L 0.00243 -0.9197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-459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4163A-7448-4FEC-ACB4-1B0408338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your groups -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DD26B-EB2E-410D-8A84-64789E3B8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0" y="389714"/>
            <a:ext cx="4166400" cy="4098600"/>
          </a:xfrm>
        </p:spPr>
        <p:txBody>
          <a:bodyPr/>
          <a:lstStyle/>
          <a:p>
            <a:r>
              <a:rPr lang="en-US" sz="2200" dirty="0">
                <a:latin typeface="Corbel" panose="020B0503020204020204" pitchFamily="34" charset="0"/>
              </a:rPr>
              <a:t>Review my answers to questions #1 - #4 together</a:t>
            </a:r>
          </a:p>
          <a:p>
            <a:r>
              <a:rPr lang="en-US" sz="2200" dirty="0">
                <a:latin typeface="Corbel" panose="020B0503020204020204" pitchFamily="34" charset="0"/>
              </a:rPr>
              <a:t>Make 100% certain you do questions #5 and #6 (and ask us any questions)</a:t>
            </a:r>
          </a:p>
          <a:p>
            <a:r>
              <a:rPr lang="en-US" sz="2200" dirty="0">
                <a:latin typeface="Corbel" panose="020B0503020204020204" pitchFamily="34" charset="0"/>
              </a:rPr>
              <a:t>Once you are done with #6, try to work through #7 – #12</a:t>
            </a:r>
          </a:p>
          <a:p>
            <a:r>
              <a:rPr lang="en-US" sz="2200" dirty="0">
                <a:latin typeface="Corbel" panose="020B0503020204020204" pitchFamily="34" charset="0"/>
              </a:rPr>
              <a:t>Stretch Goal: Work through #13 - #20</a:t>
            </a:r>
          </a:p>
          <a:p>
            <a:r>
              <a:rPr lang="en-US" sz="2200" dirty="0">
                <a:latin typeface="Corbel" panose="020B0503020204020204" pitchFamily="34" charset="0"/>
              </a:rPr>
              <a:t>Make sure to read ALL the instructions!!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78904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788CB-6C6E-40F6-B54B-6A50D95DD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63840"/>
            <a:ext cx="8520600" cy="4015819"/>
          </a:xfrm>
        </p:spPr>
        <p:txBody>
          <a:bodyPr anchor="ctr"/>
          <a:lstStyle/>
          <a:p>
            <a:r>
              <a:rPr lang="en-US" dirty="0"/>
              <a:t>Reviewing the activity – I will post my completed </a:t>
            </a:r>
            <a:r>
              <a:rPr lang="en-US" dirty="0" err="1"/>
              <a:t>TinkerPlots</a:t>
            </a:r>
            <a:r>
              <a:rPr lang="en-US" dirty="0"/>
              <a:t> and Lab Manual within the next day.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 encourage you to work through this at home!</a:t>
            </a:r>
          </a:p>
        </p:txBody>
      </p:sp>
    </p:spTree>
    <p:extLst>
      <p:ext uri="{BB962C8B-B14F-4D97-AF65-F5344CB8AC3E}">
        <p14:creationId xmlns:p14="http://schemas.microsoft.com/office/powerpoint/2010/main" val="3114339590"/>
      </p:ext>
    </p:extLst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4866</TotalTime>
  <Words>308</Words>
  <Application>Microsoft Office PowerPoint</Application>
  <PresentationFormat>On-screen Show (16:9)</PresentationFormat>
  <Paragraphs>33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Merriweather</vt:lpstr>
      <vt:lpstr>Arial</vt:lpstr>
      <vt:lpstr>Corbel</vt:lpstr>
      <vt:lpstr>Roboto</vt:lpstr>
      <vt:lpstr>Paradigm</vt:lpstr>
      <vt:lpstr>We will start at 9:50 on the dot. Now is a great time to ask me questions if you have any.  Also, while we wait, please fill out the “Refresher Question” on Canvas!</vt:lpstr>
      <vt:lpstr>Agenda </vt:lpstr>
      <vt:lpstr>Reviewing the Refresher Question</vt:lpstr>
      <vt:lpstr>Generating Data -Cat Factories!</vt:lpstr>
      <vt:lpstr>In your groups - </vt:lpstr>
      <vt:lpstr>Reviewing the activity – I will post my completed TinkerPlots and Lab Manual within the next day.  I encourage you to work through this at home!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EPSY 3264: Basic and Applied Statistics</dc:title>
  <dc:creator>Samuel Ihlenfeldt</dc:creator>
  <cp:lastModifiedBy>Samuel Ihlenfeldt</cp:lastModifiedBy>
  <cp:revision>56</cp:revision>
  <dcterms:modified xsi:type="dcterms:W3CDTF">2020-09-16T16:53:58Z</dcterms:modified>
</cp:coreProperties>
</file>